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56" r:id="rId3"/>
    <p:sldId id="266" r:id="rId4"/>
    <p:sldId id="279" r:id="rId5"/>
    <p:sldId id="278" r:id="rId6"/>
    <p:sldId id="276" r:id="rId7"/>
    <p:sldId id="265" r:id="rId8"/>
    <p:sldId id="271" r:id="rId9"/>
    <p:sldId id="273" r:id="rId10"/>
    <p:sldId id="274" r:id="rId11"/>
    <p:sldId id="261" r:id="rId12"/>
    <p:sldId id="268" r:id="rId13"/>
    <p:sldId id="272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12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DE7BF-A39D-4EDB-9FC7-3E8E0E6D3717}" type="datetimeFigureOut">
              <a:rPr lang="en-US" smtClean="0"/>
              <a:t>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B141-B68E-4C56-AEA9-C6C196C41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7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09C7-13D5-4E8C-A7E5-D9FDE73B89E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5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0.png"/><Relationship Id="rId7" Type="http://schemas.openxmlformats.org/officeDocument/2006/relationships/image" Target="../media/image1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orizontal Scroll 14"/>
          <p:cNvSpPr/>
          <p:nvPr/>
        </p:nvSpPr>
        <p:spPr>
          <a:xfrm>
            <a:off x="604157" y="2590800"/>
            <a:ext cx="4495800" cy="32004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357" y="3048000"/>
            <a:ext cx="4114800" cy="2286000"/>
          </a:xfrm>
          <a:noFill/>
          <a:ln>
            <a:noFill/>
          </a:ln>
          <a:extLst/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সেখ মহঃ </a:t>
            </a:r>
            <a:r>
              <a:rPr lang="bn-BD" sz="3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আবুল </a:t>
            </a: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ফজল 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আইডি নম্বর-০৯</a:t>
            </a:r>
            <a:r>
              <a:rPr lang="bn-BD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অধ্যাপক</a:t>
            </a:r>
            <a:b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শিক্ষা</a:t>
            </a:r>
            <a:b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সাভার ক্যান্টনমেন্ট পাবলিক কলেজ</a:t>
            </a:r>
            <a:br>
              <a:rPr lang="bn-BD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সাভার, ঢাকা।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23257" y="678562"/>
            <a:ext cx="4076700" cy="1836037"/>
            <a:chOff x="1023257" y="458686"/>
            <a:chExt cx="3657600" cy="1447800"/>
          </a:xfrm>
        </p:grpSpPr>
        <p:sp>
          <p:nvSpPr>
            <p:cNvPr id="12" name="Flowchart: Punched Tape 11"/>
            <p:cNvSpPr/>
            <p:nvPr/>
          </p:nvSpPr>
          <p:spPr>
            <a:xfrm>
              <a:off x="1023257" y="458686"/>
              <a:ext cx="3657600" cy="1447800"/>
            </a:xfrm>
            <a:prstGeom prst="flowChartPunchedTap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72243" y="583047"/>
              <a:ext cx="3347357" cy="1237749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9600" b="1" i="1" dirty="0">
                  <a:solidFill>
                    <a:schemeClr val="accent5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3800" b="1" i="1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43600" y="3705030"/>
            <a:ext cx="2057400" cy="1552769"/>
            <a:chOff x="6248400" y="3390900"/>
            <a:chExt cx="2057400" cy="1295400"/>
          </a:xfrm>
        </p:grpSpPr>
        <p:sp>
          <p:nvSpPr>
            <p:cNvPr id="6" name="Flowchart: Document 5"/>
            <p:cNvSpPr/>
            <p:nvPr/>
          </p:nvSpPr>
          <p:spPr>
            <a:xfrm>
              <a:off x="6248400" y="3390900"/>
              <a:ext cx="2057400" cy="1295400"/>
            </a:xfrm>
            <a:prstGeom prst="flowChartDocumen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86500" y="3496270"/>
              <a:ext cx="1981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শ্রেণিঃ- নবম</a:t>
              </a:r>
              <a:br>
                <a:rPr lang="bn-BD" sz="2000" b="1" dirty="0">
                  <a:latin typeface="NikoshBAN" pitchFamily="2" charset="0"/>
                  <a:cs typeface="NikoshBAN" pitchFamily="2" charset="0"/>
                </a:rPr>
              </a:br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বিষয়ঃ- পদার্থ বিজ্ঞান</a:t>
              </a:r>
            </a:p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অধ্যায়ঃ- একাদশ</a:t>
              </a:r>
              <a:endParaRPr lang="en-US" sz="2000" b="1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64556"/>
            <a:ext cx="1962150" cy="26838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557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533400"/>
            <a:ext cx="44196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গাণিতিক সমস্যা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2200" y="2330928"/>
                <a:ext cx="2209800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</a:rPr>
                        <m:t>𝑃</m:t>
                      </m:r>
                      <m:r>
                        <a:rPr lang="en-US" sz="4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/>
                            </a:rPr>
                            <m:t>𝑊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330928"/>
                <a:ext cx="2209800" cy="13599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91200" y="2145511"/>
            <a:ext cx="23622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P</a:t>
            </a:r>
            <a:r>
              <a:rPr lang="bn-BD" sz="2800" i="1" dirty="0" smtClean="0"/>
              <a:t>  </a:t>
            </a:r>
            <a:r>
              <a:rPr lang="en-US" sz="2800" dirty="0" smtClean="0"/>
              <a:t>=</a:t>
            </a:r>
            <a:r>
              <a:rPr lang="bn-BD" sz="28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bn-BD" sz="2800" dirty="0" smtClean="0"/>
              <a:t> </a:t>
            </a:r>
            <a:endParaRPr lang="en-US" sz="2800" dirty="0" smtClean="0"/>
          </a:p>
          <a:p>
            <a:r>
              <a:rPr lang="en-US" sz="2800" i="1" dirty="0" smtClean="0"/>
              <a:t>W</a:t>
            </a:r>
            <a:r>
              <a:rPr lang="bn-BD" sz="2800" i="1" dirty="0" smtClean="0"/>
              <a:t> </a:t>
            </a:r>
            <a:r>
              <a:rPr lang="en-US" sz="2800" i="1" dirty="0" smtClean="0"/>
              <a:t>=</a:t>
            </a:r>
            <a:r>
              <a:rPr lang="bn-BD" sz="2800" i="1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কৃতকাজ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i="1" dirty="0"/>
              <a:t>t</a:t>
            </a:r>
            <a:r>
              <a:rPr lang="bn-BD" sz="2800" i="1" dirty="0" smtClean="0"/>
              <a:t>   </a:t>
            </a:r>
            <a:r>
              <a:rPr lang="en-US" sz="2800" i="1" dirty="0" smtClean="0"/>
              <a:t>=</a:t>
            </a:r>
            <a:r>
              <a:rPr lang="bn-BD" sz="2800" i="1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3373" y="4419600"/>
            <a:ext cx="35814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ক্ষমতার একক = ওয়াট</a:t>
            </a:r>
            <a:r>
              <a:rPr lang="bn-BD" sz="2800" dirty="0" smtClean="0"/>
              <a:t> </a:t>
            </a:r>
            <a:endParaRPr lang="en-US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362200" y="5334000"/>
            <a:ext cx="5410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বিদ্যুত খরচের একক = কিলোওয়াট/ঘন্টা</a:t>
            </a:r>
            <a:r>
              <a:rPr lang="bn-BD" sz="2800" dirty="0" smtClean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9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8486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বাড়িতে ২৫ ওয়াটের ৪টি বাল্বব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 ৬০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ওয়াটের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 ফ্যান প্রতিদিন ৮ ঘন্টা ব্যবহৃত হলে ঐ পরিবারের মাসিক বিদ্যুৎ খরচ কত ইউনিট হবে।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1400" y="228600"/>
            <a:ext cx="39624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গাণিতিক সমস্যা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3505200"/>
            <a:ext cx="676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৪টি বাল্ব দ্বারা মাসিক বিদ্যুৎ খরচ = ৪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২৫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৩০=২৪০০০ ওয়াট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114800"/>
            <a:ext cx="7074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৫টি ফ্যান দ্বারা মাসিক বিদ্যুৎ খরচ = ৫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৬০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×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৩০=৭২০০০ ওয়াট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" y="4724400"/>
            <a:ext cx="71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মাসিক বিদ্যুৎ খরচ = ৯৬০০০ওয়াট/ঘন্টা = ৯৬ কিলোওয়াট/ঘন্টা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296894"/>
            <a:ext cx="712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মাসিক বিদ্যুৎ খরচ = ৯৬ ইউনিট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0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870200"/>
            <a:ext cx="8153400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বাড়িতে ৪০ ওয়াটের ৫টি বাল্বব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 ৬০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ওয়াটের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৪টি ফ্যান প্রতিদিন ৬ ঘন্টা ব্যবহৃত হলে ঐ পরিবারের মাসিক বিদ্যুৎ খরচ কত ইউনিট হবে?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76500" y="712976"/>
            <a:ext cx="3810000" cy="1209019"/>
            <a:chOff x="2743200" y="380999"/>
            <a:chExt cx="3810000" cy="1209019"/>
          </a:xfrm>
        </p:grpSpPr>
        <p:sp>
          <p:nvSpPr>
            <p:cNvPr id="2" name="Down Arrow 1"/>
            <p:cNvSpPr/>
            <p:nvPr/>
          </p:nvSpPr>
          <p:spPr>
            <a:xfrm>
              <a:off x="2743200" y="380999"/>
              <a:ext cx="3810000" cy="1209019"/>
            </a:xfrm>
            <a:prstGeom prst="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14699" y="609600"/>
              <a:ext cx="259080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746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998" y="1929825"/>
            <a:ext cx="381000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চল তড়িৎ কী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920425"/>
            <a:ext cx="41910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ও’মের সূত্রটি কী?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99436" y="78432"/>
            <a:ext cx="2362200" cy="1293168"/>
            <a:chOff x="4572000" y="990600"/>
            <a:chExt cx="2362200" cy="1293168"/>
          </a:xfrm>
        </p:grpSpPr>
        <p:sp>
          <p:nvSpPr>
            <p:cNvPr id="5" name="Horizontal Scroll 4"/>
            <p:cNvSpPr/>
            <p:nvPr/>
          </p:nvSpPr>
          <p:spPr>
            <a:xfrm>
              <a:off x="4572000" y="990600"/>
              <a:ext cx="2362200" cy="1293168"/>
            </a:xfrm>
            <a:prstGeom prst="horizontalScroll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15060" y="1221685"/>
              <a:ext cx="1876079" cy="83099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1999" y="3911025"/>
            <a:ext cx="5562601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বর্তনী কত প্রকার ও কী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054025"/>
            <a:ext cx="66294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ব্যবহৃত বিদ্যুৎ খরচের একক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5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398" y="3124200"/>
            <a:ext cx="8153401" cy="2123658"/>
          </a:xfrm>
          <a:prstGeom prst="rect">
            <a:avLst/>
          </a:prstGeom>
          <a:solidFill>
            <a:srgbClr val="92D050"/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তোমার বাড়িতে ব্যবহৃত বৈদ্যুতিক যন্ত্রপাতির একটি তালিকা প্রস্তুত করে তা দ্বারা সম্ভাব্য মাসিক বিদ্যুৎ খরচ নির্ণয় করে আনবে।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43100" y="440898"/>
            <a:ext cx="4648200" cy="1828800"/>
            <a:chOff x="304800" y="457200"/>
            <a:chExt cx="4648200" cy="1828800"/>
          </a:xfrm>
        </p:grpSpPr>
        <p:sp>
          <p:nvSpPr>
            <p:cNvPr id="2" name="Down Arrow 1"/>
            <p:cNvSpPr/>
            <p:nvPr/>
          </p:nvSpPr>
          <p:spPr>
            <a:xfrm>
              <a:off x="304800" y="457200"/>
              <a:ext cx="4648200" cy="182880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90600" y="685800"/>
              <a:ext cx="3276600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6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152400"/>
            <a:ext cx="8534400" cy="6330792"/>
            <a:chOff x="914400" y="457200"/>
            <a:chExt cx="7518400" cy="58559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457200"/>
              <a:ext cx="7518400" cy="56388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391229" y="4263390"/>
              <a:ext cx="4900386" cy="20497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38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3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63372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4672" y="2286000"/>
            <a:ext cx="487680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চল তড়িৎ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" b="-606"/>
          <a:stretch/>
        </p:blipFill>
        <p:spPr>
          <a:xfrm>
            <a:off x="990600" y="787400"/>
            <a:ext cx="70866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7544" y="5410200"/>
            <a:ext cx="343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বৈদ্যুতিক </a:t>
            </a:r>
            <a:r>
              <a:rPr lang="en-US" sz="40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লাইন</a:t>
            </a:r>
            <a:endParaRPr lang="en-US" sz="40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477869"/>
            <a:ext cx="5410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 তড়িৎ কী তা বলতে পারবে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468469"/>
            <a:ext cx="6324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ও’মের সূত্র প্রতিপাদন 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8300" y="1273314"/>
            <a:ext cx="49530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....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459069"/>
            <a:ext cx="70866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শ্রেনি ও সমান্তরাল বর্তনীর পার্থক্য নিরূপন 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906869"/>
            <a:ext cx="7772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2"/>
              </a:rPr>
              <a:t>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ব্যবহৃত বিদ্যুৎ খরচ নির্ণয় 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33600" y="152714"/>
            <a:ext cx="3962400" cy="1066485"/>
            <a:chOff x="2133600" y="152714"/>
            <a:chExt cx="3962400" cy="1066485"/>
          </a:xfrm>
        </p:grpSpPr>
        <p:sp>
          <p:nvSpPr>
            <p:cNvPr id="2" name="Down Arrow 1"/>
            <p:cNvSpPr/>
            <p:nvPr/>
          </p:nvSpPr>
          <p:spPr>
            <a:xfrm>
              <a:off x="2133600" y="152714"/>
              <a:ext cx="3962400" cy="1066485"/>
            </a:xfrm>
            <a:prstGeom prst="down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00" y="332013"/>
              <a:ext cx="2590800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শিখন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ফল</a:t>
              </a:r>
              <a:endParaRPr lang="bn-BD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78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14401" y="457200"/>
            <a:ext cx="4343399" cy="3657597"/>
            <a:chOff x="914401" y="457200"/>
            <a:chExt cx="4343399" cy="3657597"/>
          </a:xfrm>
        </p:grpSpPr>
        <p:sp>
          <p:nvSpPr>
            <p:cNvPr id="11" name="Rectangle 10"/>
            <p:cNvSpPr/>
            <p:nvPr/>
          </p:nvSpPr>
          <p:spPr>
            <a:xfrm>
              <a:off x="1444501" y="2615363"/>
              <a:ext cx="2602308" cy="26356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14401" y="457200"/>
              <a:ext cx="4343399" cy="3657597"/>
              <a:chOff x="914401" y="457200"/>
              <a:chExt cx="4343399" cy="365759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046809" y="1906734"/>
                <a:ext cx="1066418" cy="13447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1058974" y="646005"/>
                <a:ext cx="457813" cy="260550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914401" y="457200"/>
                <a:ext cx="4343399" cy="3657597"/>
                <a:chOff x="914401" y="609600"/>
                <a:chExt cx="4343399" cy="3657597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>
                  <a:off x="1058974" y="609600"/>
                  <a:ext cx="0" cy="283207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" name="Rectangle 3"/>
                <p:cNvSpPr/>
                <p:nvPr/>
              </p:nvSpPr>
              <p:spPr>
                <a:xfrm>
                  <a:off x="990573" y="3441671"/>
                  <a:ext cx="598501" cy="377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" name="Straight Connector 4"/>
                <p:cNvCxnSpPr/>
                <p:nvPr/>
              </p:nvCxnSpPr>
              <p:spPr>
                <a:xfrm>
                  <a:off x="1512902" y="609600"/>
                  <a:ext cx="0" cy="213978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492692" y="3064061"/>
                  <a:ext cx="0" cy="3964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Rectangle 13"/>
                <p:cNvSpPr/>
                <p:nvPr/>
              </p:nvSpPr>
              <p:spPr>
                <a:xfrm>
                  <a:off x="3950427" y="3403911"/>
                  <a:ext cx="1252963" cy="7552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5107009" y="1490689"/>
                  <a:ext cx="0" cy="198874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046809" y="1490689"/>
                  <a:ext cx="0" cy="125869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046809" y="3045181"/>
                  <a:ext cx="0" cy="3964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512902" y="2749387"/>
                  <a:ext cx="253390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503575" y="3051881"/>
                  <a:ext cx="2533907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914401" y="609600"/>
                  <a:ext cx="144573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1516787" y="609600"/>
                  <a:ext cx="144573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902236" y="1492719"/>
                  <a:ext cx="144573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113227" y="1492719"/>
                  <a:ext cx="144573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2" name="Group 51"/>
                <p:cNvGrpSpPr/>
                <p:nvPr/>
              </p:nvGrpSpPr>
              <p:grpSpPr>
                <a:xfrm>
                  <a:off x="1058974" y="798405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3" name="Group 52"/>
                <p:cNvGrpSpPr/>
                <p:nvPr/>
              </p:nvGrpSpPr>
              <p:grpSpPr>
                <a:xfrm>
                  <a:off x="1058974" y="1176014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1058974" y="1492719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7" name="Group 66"/>
                <p:cNvGrpSpPr/>
                <p:nvPr/>
              </p:nvGrpSpPr>
              <p:grpSpPr>
                <a:xfrm>
                  <a:off x="1069856" y="1869313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4" name="Group 73"/>
                <p:cNvGrpSpPr/>
                <p:nvPr/>
              </p:nvGrpSpPr>
              <p:grpSpPr>
                <a:xfrm>
                  <a:off x="1058974" y="2245909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75" name="Straight Connector 74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Group 80"/>
                <p:cNvGrpSpPr/>
                <p:nvPr/>
              </p:nvGrpSpPr>
              <p:grpSpPr>
                <a:xfrm>
                  <a:off x="1069856" y="2623517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82" name="Straight Connector 81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1069856" y="2926011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1058974" y="3180491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96" name="Straight Connector 95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" name="Group 101"/>
                <p:cNvGrpSpPr/>
                <p:nvPr/>
              </p:nvGrpSpPr>
              <p:grpSpPr>
                <a:xfrm>
                  <a:off x="4129199" y="2059134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103" name="Straight Connector 102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4129199" y="2436743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110" name="Straight Connector 109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6" name="Group 115"/>
                <p:cNvGrpSpPr/>
                <p:nvPr/>
              </p:nvGrpSpPr>
              <p:grpSpPr>
                <a:xfrm>
                  <a:off x="4129199" y="2753448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117" name="Straight Connector 116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3" name="Group 122"/>
                <p:cNvGrpSpPr/>
                <p:nvPr/>
              </p:nvGrpSpPr>
              <p:grpSpPr>
                <a:xfrm>
                  <a:off x="4140082" y="3130042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2" name="Group 131"/>
                <p:cNvGrpSpPr/>
                <p:nvPr/>
              </p:nvGrpSpPr>
              <p:grpSpPr>
                <a:xfrm>
                  <a:off x="4673289" y="2056088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9" name="Group 138"/>
                <p:cNvGrpSpPr/>
                <p:nvPr/>
              </p:nvGrpSpPr>
              <p:grpSpPr>
                <a:xfrm>
                  <a:off x="4673289" y="2433697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140" name="Straight Connector 139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4673289" y="2750402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147" name="Straight Connector 146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Connector 147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" name="Group 152"/>
                <p:cNvGrpSpPr/>
                <p:nvPr/>
              </p:nvGrpSpPr>
              <p:grpSpPr>
                <a:xfrm>
                  <a:off x="4684172" y="3126996"/>
                  <a:ext cx="433718" cy="125870"/>
                  <a:chOff x="1143000" y="1219200"/>
                  <a:chExt cx="685800" cy="152400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>
                    <a:off x="11430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>
                    <a:off x="1414614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>
                    <a:off x="1676400" y="12192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>
                    <a:off x="11430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>
                    <a:off x="1414614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>
                    <a:off x="1676400" y="13716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8" name="Trapezoid 227"/>
                <p:cNvSpPr/>
                <p:nvPr/>
              </p:nvSpPr>
              <p:spPr>
                <a:xfrm rot="10800000">
                  <a:off x="2492829" y="2630372"/>
                  <a:ext cx="287980" cy="503479"/>
                </a:xfrm>
                <a:prstGeom prst="trapezoi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2597002" y="2517946"/>
                  <a:ext cx="79475" cy="35832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2522965" y="2392075"/>
                  <a:ext cx="241344" cy="12587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1" name="TextBox 230"/>
                <p:cNvSpPr txBox="1"/>
                <p:nvPr/>
              </p:nvSpPr>
              <p:spPr>
                <a:xfrm>
                  <a:off x="1118047" y="3504604"/>
                  <a:ext cx="370233" cy="762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400" dirty="0" smtClean="0">
                      <a:solidFill>
                        <a:prstClr val="black"/>
                      </a:solidFill>
                    </a:rPr>
                    <a:t>A</a:t>
                  </a:r>
                  <a:endParaRPr lang="en-US" sz="5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TextBox 231"/>
                <p:cNvSpPr txBox="1"/>
                <p:nvPr/>
              </p:nvSpPr>
              <p:spPr>
                <a:xfrm>
                  <a:off x="4466537" y="3441665"/>
                  <a:ext cx="355026" cy="7625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5400" dirty="0" smtClean="0">
                      <a:solidFill>
                        <a:prstClr val="black"/>
                      </a:solidFill>
                    </a:rPr>
                    <a:t>B</a:t>
                  </a:r>
                  <a:endParaRPr lang="en-US" sz="54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1585420" y="2629218"/>
            <a:ext cx="2516030" cy="200988"/>
            <a:chOff x="1589073" y="3685212"/>
            <a:chExt cx="2516030" cy="200988"/>
          </a:xfrm>
        </p:grpSpPr>
        <p:grpSp>
          <p:nvGrpSpPr>
            <p:cNvPr id="195" name="Group 194"/>
            <p:cNvGrpSpPr/>
            <p:nvPr/>
          </p:nvGrpSpPr>
          <p:grpSpPr>
            <a:xfrm>
              <a:off x="1589073" y="3685212"/>
              <a:ext cx="221132" cy="177641"/>
              <a:chOff x="2895600" y="3016044"/>
              <a:chExt cx="349656" cy="215083"/>
            </a:xfrm>
          </p:grpSpPr>
          <p:cxnSp>
            <p:nvCxnSpPr>
              <p:cNvPr id="192" name="Straight Arrow Connector 191"/>
              <p:cNvCxnSpPr/>
              <p:nvPr/>
            </p:nvCxnSpPr>
            <p:spPr>
              <a:xfrm>
                <a:off x="2895600" y="3016044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>
                <a:off x="2895600" y="3231127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Arrow Connector 193"/>
              <p:cNvCxnSpPr/>
              <p:nvPr/>
            </p:nvCxnSpPr>
            <p:spPr>
              <a:xfrm>
                <a:off x="2897442" y="3121742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6" name="Group 195"/>
            <p:cNvGrpSpPr/>
            <p:nvPr/>
          </p:nvGrpSpPr>
          <p:grpSpPr>
            <a:xfrm>
              <a:off x="1878219" y="3686226"/>
              <a:ext cx="221132" cy="177641"/>
              <a:chOff x="2895600" y="3016044"/>
              <a:chExt cx="349656" cy="215083"/>
            </a:xfrm>
          </p:grpSpPr>
          <p:cxnSp>
            <p:nvCxnSpPr>
              <p:cNvPr id="197" name="Straight Arrow Connector 196"/>
              <p:cNvCxnSpPr/>
              <p:nvPr/>
            </p:nvCxnSpPr>
            <p:spPr>
              <a:xfrm>
                <a:off x="2895600" y="3016044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>
                <a:off x="2895600" y="3231127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/>
              <p:nvPr/>
            </p:nvCxnSpPr>
            <p:spPr>
              <a:xfrm>
                <a:off x="2897442" y="3121742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0" name="Group 199"/>
            <p:cNvGrpSpPr/>
            <p:nvPr/>
          </p:nvGrpSpPr>
          <p:grpSpPr>
            <a:xfrm>
              <a:off x="2167364" y="3697392"/>
              <a:ext cx="221132" cy="177641"/>
              <a:chOff x="2895600" y="3016044"/>
              <a:chExt cx="349656" cy="215083"/>
            </a:xfrm>
          </p:grpSpPr>
          <p:cxnSp>
            <p:nvCxnSpPr>
              <p:cNvPr id="201" name="Straight Arrow Connector 200"/>
              <p:cNvCxnSpPr/>
              <p:nvPr/>
            </p:nvCxnSpPr>
            <p:spPr>
              <a:xfrm>
                <a:off x="2895600" y="3016044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/>
              <p:nvPr/>
            </p:nvCxnSpPr>
            <p:spPr>
              <a:xfrm>
                <a:off x="2895600" y="3231127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Arrow Connector 202"/>
              <p:cNvCxnSpPr/>
              <p:nvPr/>
            </p:nvCxnSpPr>
            <p:spPr>
              <a:xfrm>
                <a:off x="2897442" y="3121742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/>
            <p:cNvGrpSpPr/>
            <p:nvPr/>
          </p:nvGrpSpPr>
          <p:grpSpPr>
            <a:xfrm>
              <a:off x="2456510" y="3685212"/>
              <a:ext cx="221132" cy="177641"/>
              <a:chOff x="2895600" y="3016044"/>
              <a:chExt cx="349656" cy="215083"/>
            </a:xfrm>
          </p:grpSpPr>
          <p:cxnSp>
            <p:nvCxnSpPr>
              <p:cNvPr id="205" name="Straight Arrow Connector 204"/>
              <p:cNvCxnSpPr/>
              <p:nvPr/>
            </p:nvCxnSpPr>
            <p:spPr>
              <a:xfrm>
                <a:off x="2895600" y="3016044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Arrow Connector 205"/>
              <p:cNvCxnSpPr/>
              <p:nvPr/>
            </p:nvCxnSpPr>
            <p:spPr>
              <a:xfrm>
                <a:off x="2895600" y="3231127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Arrow Connector 206"/>
              <p:cNvCxnSpPr/>
              <p:nvPr/>
            </p:nvCxnSpPr>
            <p:spPr>
              <a:xfrm>
                <a:off x="2897442" y="3121742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/>
            <p:cNvGrpSpPr/>
            <p:nvPr/>
          </p:nvGrpSpPr>
          <p:grpSpPr>
            <a:xfrm>
              <a:off x="2745655" y="3686226"/>
              <a:ext cx="221132" cy="177641"/>
              <a:chOff x="2895600" y="3016044"/>
              <a:chExt cx="349656" cy="215083"/>
            </a:xfrm>
          </p:grpSpPr>
          <p:cxnSp>
            <p:nvCxnSpPr>
              <p:cNvPr id="209" name="Straight Arrow Connector 208"/>
              <p:cNvCxnSpPr/>
              <p:nvPr/>
            </p:nvCxnSpPr>
            <p:spPr>
              <a:xfrm>
                <a:off x="2895600" y="3016044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Arrow Connector 209"/>
              <p:cNvCxnSpPr/>
              <p:nvPr/>
            </p:nvCxnSpPr>
            <p:spPr>
              <a:xfrm>
                <a:off x="2895600" y="3231127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Arrow Connector 210"/>
              <p:cNvCxnSpPr/>
              <p:nvPr/>
            </p:nvCxnSpPr>
            <p:spPr>
              <a:xfrm>
                <a:off x="2897442" y="3121742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/>
            <p:cNvGrpSpPr/>
            <p:nvPr/>
          </p:nvGrpSpPr>
          <p:grpSpPr>
            <a:xfrm>
              <a:off x="3034800" y="3697392"/>
              <a:ext cx="221132" cy="177641"/>
              <a:chOff x="2895600" y="3016044"/>
              <a:chExt cx="349656" cy="215083"/>
            </a:xfrm>
          </p:grpSpPr>
          <p:cxnSp>
            <p:nvCxnSpPr>
              <p:cNvPr id="213" name="Straight Arrow Connector 212"/>
              <p:cNvCxnSpPr/>
              <p:nvPr/>
            </p:nvCxnSpPr>
            <p:spPr>
              <a:xfrm>
                <a:off x="2895600" y="3016044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Arrow Connector 213"/>
              <p:cNvCxnSpPr/>
              <p:nvPr/>
            </p:nvCxnSpPr>
            <p:spPr>
              <a:xfrm>
                <a:off x="2895600" y="3231127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Arrow Connector 214"/>
              <p:cNvCxnSpPr/>
              <p:nvPr/>
            </p:nvCxnSpPr>
            <p:spPr>
              <a:xfrm>
                <a:off x="2897442" y="3121742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/>
            <p:cNvGrpSpPr/>
            <p:nvPr/>
          </p:nvGrpSpPr>
          <p:grpSpPr>
            <a:xfrm>
              <a:off x="3323946" y="3697392"/>
              <a:ext cx="221132" cy="177641"/>
              <a:chOff x="2895600" y="3016044"/>
              <a:chExt cx="349656" cy="215083"/>
            </a:xfrm>
          </p:grpSpPr>
          <p:cxnSp>
            <p:nvCxnSpPr>
              <p:cNvPr id="217" name="Straight Arrow Connector 216"/>
              <p:cNvCxnSpPr/>
              <p:nvPr/>
            </p:nvCxnSpPr>
            <p:spPr>
              <a:xfrm>
                <a:off x="2895600" y="3016044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Arrow Connector 217"/>
              <p:cNvCxnSpPr/>
              <p:nvPr/>
            </p:nvCxnSpPr>
            <p:spPr>
              <a:xfrm>
                <a:off x="2895600" y="3231127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Arrow Connector 218"/>
              <p:cNvCxnSpPr/>
              <p:nvPr/>
            </p:nvCxnSpPr>
            <p:spPr>
              <a:xfrm>
                <a:off x="2897442" y="3121742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oup 219"/>
            <p:cNvGrpSpPr/>
            <p:nvPr/>
          </p:nvGrpSpPr>
          <p:grpSpPr>
            <a:xfrm>
              <a:off x="3613091" y="3708559"/>
              <a:ext cx="221132" cy="177641"/>
              <a:chOff x="2895600" y="3016044"/>
              <a:chExt cx="349656" cy="215083"/>
            </a:xfrm>
          </p:grpSpPr>
          <p:cxnSp>
            <p:nvCxnSpPr>
              <p:cNvPr id="221" name="Straight Arrow Connector 220"/>
              <p:cNvCxnSpPr/>
              <p:nvPr/>
            </p:nvCxnSpPr>
            <p:spPr>
              <a:xfrm>
                <a:off x="2895600" y="3016044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Arrow Connector 221"/>
              <p:cNvCxnSpPr/>
              <p:nvPr/>
            </p:nvCxnSpPr>
            <p:spPr>
              <a:xfrm>
                <a:off x="2895600" y="3231127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Arrow Connector 222"/>
              <p:cNvCxnSpPr/>
              <p:nvPr/>
            </p:nvCxnSpPr>
            <p:spPr>
              <a:xfrm>
                <a:off x="2897442" y="3121742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4" name="Group 223"/>
            <p:cNvGrpSpPr/>
            <p:nvPr/>
          </p:nvGrpSpPr>
          <p:grpSpPr>
            <a:xfrm>
              <a:off x="3883971" y="3708559"/>
              <a:ext cx="221132" cy="177641"/>
              <a:chOff x="2895600" y="3016044"/>
              <a:chExt cx="349656" cy="215083"/>
            </a:xfrm>
          </p:grpSpPr>
          <p:cxnSp>
            <p:nvCxnSpPr>
              <p:cNvPr id="225" name="Straight Arrow Connector 224"/>
              <p:cNvCxnSpPr/>
              <p:nvPr/>
            </p:nvCxnSpPr>
            <p:spPr>
              <a:xfrm>
                <a:off x="2895600" y="3016044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Arrow Connector 225"/>
              <p:cNvCxnSpPr/>
              <p:nvPr/>
            </p:nvCxnSpPr>
            <p:spPr>
              <a:xfrm>
                <a:off x="2895600" y="3231127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>
                <a:off x="2897442" y="3121742"/>
                <a:ext cx="34781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8" name="TextBox 237"/>
          <p:cNvSpPr txBox="1"/>
          <p:nvPr/>
        </p:nvSpPr>
        <p:spPr>
          <a:xfrm>
            <a:off x="769843" y="4724400"/>
            <a:ext cx="6621557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 উঁচু স্থান থেকে নিচু স্থানে যাচ্ছে </a:t>
            </a:r>
          </a:p>
          <a:p>
            <a:pPr algn="ctr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 বৈশিষ্ট্যের সাথে চল তড়িতের মিল রয়েছে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09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1 0.00208 L 0.09739 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62103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স্থির তড়িৎ হতে চল তড়িৎ সৃষ্টি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14400" y="2895600"/>
            <a:ext cx="381000" cy="381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31592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14400" y="2281432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prstClr val="black"/>
                              </a:solidFill>
                            </a:rPr>
                            <m:t>V</m:t>
                          </m:r>
                        </m:e>
                        <m:sub>
                          <m:r>
                            <a:rPr lang="en-US" sz="2800" i="1" dirty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81432"/>
                <a:ext cx="76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7750" y="4022884"/>
                <a:ext cx="12573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750" y="4022884"/>
                <a:ext cx="1257300" cy="1017523"/>
              </a:xfrm>
              <a:prstGeom prst="rect">
                <a:avLst/>
              </a:prstGeom>
              <a:blipFill rotWithShape="1">
                <a:blip r:embed="rId3"/>
                <a:stretch>
                  <a:fillRect r="-15534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867400" y="3839149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</a:rPr>
              <a:t>I</a:t>
            </a:r>
            <a:r>
              <a:rPr lang="bn-BD" sz="2800" i="1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=</a:t>
            </a:r>
            <a:r>
              <a:rPr lang="bn-BD" sz="2800" dirty="0" smtClean="0">
                <a:solidFill>
                  <a:prstClr val="black"/>
                </a:solidFill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তড়িৎ প্রবাহ 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i="1" dirty="0" smtClean="0">
                <a:solidFill>
                  <a:prstClr val="black"/>
                </a:solidFill>
              </a:rPr>
              <a:t>Q=</a:t>
            </a:r>
            <a:r>
              <a:rPr lang="bn-BD" sz="2800" i="1" dirty="0" smtClean="0">
                <a:solidFill>
                  <a:prstClr val="black"/>
                </a:solidFill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আধানের পরিমাণ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i="1" dirty="0" smtClean="0">
                <a:solidFill>
                  <a:prstClr val="black"/>
                </a:solidFill>
              </a:rPr>
              <a:t>t</a:t>
            </a:r>
            <a:r>
              <a:rPr lang="bn-BD" sz="2800" i="1" dirty="0" smtClean="0">
                <a:solidFill>
                  <a:prstClr val="black"/>
                </a:solidFill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</a:rPr>
              <a:t>=</a:t>
            </a:r>
            <a:r>
              <a:rPr lang="bn-BD" sz="2800" i="1" dirty="0" smtClean="0">
                <a:solidFill>
                  <a:prstClr val="black"/>
                </a:solidFill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0488" y="2633990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400" y="3086100"/>
            <a:ext cx="4133850" cy="3465"/>
            <a:chOff x="1295400" y="3086100"/>
            <a:chExt cx="4133850" cy="3465"/>
          </a:xfrm>
        </p:grpSpPr>
        <p:cxnSp>
          <p:nvCxnSpPr>
            <p:cNvPr id="6" name="Straight Connector 5"/>
            <p:cNvCxnSpPr>
              <a:stCxn id="3" idx="6"/>
              <a:endCxn id="4" idx="2"/>
            </p:cNvCxnSpPr>
            <p:nvPr/>
          </p:nvCxnSpPr>
          <p:spPr>
            <a:xfrm>
              <a:off x="1295400" y="3086100"/>
              <a:ext cx="413385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514600" y="3089565"/>
              <a:ext cx="8477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105400" y="2372380"/>
            <a:ext cx="762000" cy="1427440"/>
            <a:chOff x="5105400" y="2372380"/>
            <a:chExt cx="762000" cy="1427440"/>
          </a:xfrm>
        </p:grpSpPr>
        <p:sp>
          <p:nvSpPr>
            <p:cNvPr id="4" name="Oval 3"/>
            <p:cNvSpPr/>
            <p:nvPr/>
          </p:nvSpPr>
          <p:spPr>
            <a:xfrm>
              <a:off x="5429250" y="2990850"/>
              <a:ext cx="190500" cy="1905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000" y="32766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B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05400" y="2372380"/>
                  <a:ext cx="762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prstClr val="black"/>
                                </a:solidFill>
                              </a:rPr>
                              <m:t>V</m:t>
                            </m:r>
                          </m:e>
                          <m:sub>
                            <m: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2372380"/>
                  <a:ext cx="76200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0465" r="-15200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Oval 20"/>
          <p:cNvSpPr/>
          <p:nvPr/>
        </p:nvSpPr>
        <p:spPr>
          <a:xfrm>
            <a:off x="5473700" y="3012472"/>
            <a:ext cx="143125" cy="157438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1500" y="5040407"/>
                <a:ext cx="3143250" cy="811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2400" dirty="0" smtClean="0">
                          <a:solidFill>
                            <a:prstClr val="black"/>
                          </a:solidFill>
                          <a:latin typeface="NikoshBAN" pitchFamily="2" charset="0"/>
                          <a:cs typeface="NikoshBAN" pitchFamily="2" charset="0"/>
                        </a:rPr>
                        <m:t>তড়িৎ প্রবাহ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bn-BD" sz="2400" dirty="0">
                              <a:solidFill>
                                <a:prstClr val="black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m:t>আধা</m:t>
                          </m:r>
                          <m:r>
                            <a:rPr lang="en-US" sz="2400" i="1" dirty="0" smtClean="0">
                              <a:solidFill>
                                <a:prstClr val="black"/>
                              </a:solidFill>
                              <a:latin typeface="Cambria Math"/>
                              <a:cs typeface="NikoshBAN" pitchFamily="2" charset="0"/>
                            </a:rPr>
                            <m:t>ন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bn-BD" sz="2400" dirty="0">
                              <a:solidFill>
                                <a:prstClr val="black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m:t>সময়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prstClr val="black"/>
                              </a:solidFill>
                              <a:latin typeface="NikoshBAN" pitchFamily="2" charset="0"/>
                              <a:cs typeface="NikoshBAN" pitchFamily="2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00" y="5040407"/>
                <a:ext cx="3143250" cy="8111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30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46614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11" grpId="0"/>
      <p:bldP spid="13" grpId="0"/>
      <p:bldP spid="14" grpId="0"/>
      <p:bldP spid="15" grpId="0"/>
      <p:bldP spid="21" grpId="0" animBg="1"/>
      <p:bldP spid="21" grpId="1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6031422"/>
            <a:ext cx="5787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পৃথিবীতে বিভিন্ন ভাবে বিদ্যুৎ উৎপাদনের দৃশ্য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809133"/>
            <a:ext cx="1530928" cy="16772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809134"/>
            <a:ext cx="1671126" cy="1677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87363"/>
            <a:ext cx="1524000" cy="1677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9525"/>
            <a:ext cx="1905000" cy="16668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09134"/>
            <a:ext cx="1752600" cy="167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4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0010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বিভব পার্থক্য ও তড়িৎ প্রবাহের মধ্যে সম্পর্কঃ ও’মের সূত্র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5800" y="2275820"/>
            <a:ext cx="685800" cy="6299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29250" y="2366768"/>
            <a:ext cx="438150" cy="4628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0" y="28295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290578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5800" y="167640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V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76400"/>
                <a:ext cx="7620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57800" y="175260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dirty="0"/>
                            <m:t>V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752600"/>
                <a:ext cx="762000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971800" y="1909568"/>
            <a:ext cx="39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71600" y="2590800"/>
            <a:ext cx="4057650" cy="7374"/>
            <a:chOff x="1371600" y="2590800"/>
            <a:chExt cx="4057650" cy="7374"/>
          </a:xfrm>
        </p:grpSpPr>
        <p:cxnSp>
          <p:nvCxnSpPr>
            <p:cNvPr id="22" name="Straight Connector 21"/>
            <p:cNvCxnSpPr>
              <a:stCxn id="19" idx="6"/>
              <a:endCxn id="21" idx="2"/>
            </p:cNvCxnSpPr>
            <p:nvPr/>
          </p:nvCxnSpPr>
          <p:spPr>
            <a:xfrm>
              <a:off x="1371600" y="2590800"/>
              <a:ext cx="4057650" cy="737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2514600" y="2590800"/>
              <a:ext cx="8477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25373" y="4121233"/>
                <a:ext cx="2550103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𝐼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400" i="1" dirty="0" smtClean="0">
                    <a:latin typeface="NikoshBAN" pitchFamily="2" charset="0"/>
                    <a:cs typeface="NikoshBAN" pitchFamily="2" charset="0"/>
                  </a:rPr>
                  <a:t>R</a:t>
                </a:r>
                <a:r>
                  <a:rPr lang="en-US" sz="2800" i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sz="2800" i="1" dirty="0" smtClean="0">
                    <a:latin typeface="NikoshBAN" pitchFamily="2" charset="0"/>
                    <a:cs typeface="NikoshBAN" pitchFamily="2" charset="0"/>
                  </a:rPr>
                  <a:t>ধ্রুবক</a:t>
                </a:r>
                <a:r>
                  <a:rPr lang="en-US" sz="2800" i="1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2800" i="1" dirty="0" err="1" smtClean="0">
                    <a:latin typeface="NikoshBAN" pitchFamily="2" charset="0"/>
                    <a:cs typeface="NikoshBAN" pitchFamily="2" charset="0"/>
                  </a:rPr>
                  <a:t>রোধ</a:t>
                </a:r>
                <a:r>
                  <a:rPr lang="en-US" sz="2800" i="1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800" i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373" y="4121233"/>
                <a:ext cx="2550103" cy="701859"/>
              </a:xfrm>
              <a:prstGeom prst="rect">
                <a:avLst/>
              </a:prstGeom>
              <a:blipFill rotWithShape="1">
                <a:blip r:embed="rId4"/>
                <a:stretch>
                  <a:fillRect r="-1675" b="-1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499100" y="4270096"/>
            <a:ext cx="3048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তড়িৎ প্রবাহ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V=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বিভব পার্থক্য</a:t>
            </a:r>
            <a:r>
              <a:rPr lang="bn-BD" sz="2400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i="1" dirty="0">
                <a:latin typeface="NikoshBAN" pitchFamily="2" charset="0"/>
                <a:cs typeface="NikoshBAN" pitchFamily="2" charset="0"/>
              </a:rPr>
              <a:t>R</a:t>
            </a:r>
            <a:r>
              <a:rPr lang="bn-BD" sz="2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i="1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সমানুপাতিক ধ্রুবক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71599" y="4956092"/>
                <a:ext cx="1472479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4956092"/>
                <a:ext cx="1472479" cy="7813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1117472" y="4290512"/>
            <a:ext cx="571500" cy="25442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986829" y="3112647"/>
                <a:ext cx="17145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n-US" sz="2400" b="0" i="1" smtClean="0">
                          <a:latin typeface="Cambria Math"/>
                        </a:rPr>
                        <m:t>∝</m:t>
                      </m:r>
                      <m:r>
                        <a:rPr lang="en-US" sz="2400" i="1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829" y="3112647"/>
                <a:ext cx="171450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07839" y="3675651"/>
                <a:ext cx="14735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  <m:r>
                        <a:rPr lang="en-US" sz="2400" i="1">
                          <a:latin typeface="Cambria Math"/>
                        </a:rPr>
                        <m:t>𝑅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839" y="3675651"/>
                <a:ext cx="1473562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1162050" y="3779268"/>
            <a:ext cx="571500" cy="25442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67055" y="2931671"/>
                <a:ext cx="1905000" cy="52322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latin typeface="NikoshBAN" pitchFamily="2" charset="0"/>
                        <a:cs typeface="NikoshBAN" pitchFamily="2" charset="0"/>
                      </a:rPr>
                      <m:t>V</m:t>
                    </m:r>
                    <m:r>
                      <a:rPr lang="bn-BD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NikoshBAN" pitchFamily="2" charset="0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NikoshBAN" pitchFamily="2" charset="0"/>
                            <a:cs typeface="NikoshBAN" pitchFamily="2" charset="0"/>
                          </a:rPr>
                          <m:t>V</m:t>
                        </m:r>
                      </m:e>
                      <m:sub>
                        <m:r>
                          <a:rPr lang="en-US" sz="2800" i="1" dirty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55" y="2931671"/>
                <a:ext cx="1905000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314450" y="2528455"/>
            <a:ext cx="133350" cy="102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64429" y="5791200"/>
                <a:ext cx="3159300" cy="69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2000" dirty="0">
                          <a:latin typeface="NikoshBAN" pitchFamily="2" charset="0"/>
                          <a:cs typeface="NikoshBAN" pitchFamily="2" charset="0"/>
                        </a:rPr>
                        <m:t>তড়িৎ প্রবাহ</m:t>
                      </m:r>
                      <m:r>
                        <a:rPr lang="en-US" sz="20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bn-BD" sz="2000" dirty="0">
                              <a:latin typeface="NikoshBAN" pitchFamily="2" charset="0"/>
                              <a:cs typeface="NikoshBAN" pitchFamily="2" charset="0"/>
                            </a:rPr>
                            <m:t>বিভব পার্থক্য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 dirty="0">
                              <a:latin typeface="NikoshBAN" pitchFamily="2" charset="0"/>
                              <a:cs typeface="NikoshBAN" pitchFamily="2" charset="0"/>
                            </a:rPr>
                            <m:t>রোধ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429" y="5791200"/>
                <a:ext cx="3159300" cy="6949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4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44896 0.001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1" grpId="0" animBg="1"/>
      <p:bldP spid="23" grpId="0"/>
      <p:bldP spid="25" grpId="0"/>
      <p:bldP spid="26" grpId="0"/>
      <p:bldP spid="27" grpId="0"/>
      <p:bldP spid="3" grpId="0"/>
      <p:bldP spid="30" grpId="0"/>
      <p:bldP spid="31" grpId="0" animBg="1"/>
      <p:bldP spid="32" grpId="0"/>
      <p:bldP spid="6" grpId="0" animBg="1"/>
      <p:bldP spid="40" grpId="0"/>
      <p:bldP spid="17" grpId="0"/>
      <p:bldP spid="18" grpId="0" animBg="1"/>
      <p:bldP spid="20" grpId="0" animBg="1"/>
      <p:bldP spid="4" grpId="0" animBg="1"/>
      <p:bldP spid="4" grpId="1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80010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তড়িৎ প্রবাহের দিক ও ইলেক্ট্রন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প্রবাহের দিক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2161" y="2072698"/>
            <a:ext cx="2883478" cy="99542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তড়িৎ বর্তনী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908650"/>
              </p:ext>
            </p:extLst>
          </p:nvPr>
        </p:nvGraphicFramePr>
        <p:xfrm>
          <a:off x="3932221" y="35814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2221" y="35814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8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44958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বর্তনীর প্রকারভেদ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489375"/>
              </p:ext>
            </p:extLst>
          </p:nvPr>
        </p:nvGraphicFramePr>
        <p:xfrm>
          <a:off x="5464629" y="326418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64629" y="326418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1981200"/>
            <a:ext cx="2180935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শ্রেনি বর্তনী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949714"/>
            <a:ext cx="295679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সমান্তরাল বর্তনী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6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378</Words>
  <Application>Microsoft Office PowerPoint</Application>
  <PresentationFormat>On-screen Show (4:3)</PresentationFormat>
  <Paragraphs>72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সেখ মহঃ আবুল ফজল  আইডি নম্বর-০৯ সহকারী অধ্যাপক কম্পিউটার শিক্ষা সাভার ক্যান্টনমেন্ট পাবলিক কলেজ সাভার, ঢাকা।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এস এম আবুল ফজল সহকারী অধ্যাপক কম্পিউটার শিক্ষা সাভার ক্যান্টনমেন্ট পাবলিক কলেজ সাভার, ঢাকা।</dc:title>
  <dc:creator>Doel-1612i3</dc:creator>
  <cp:lastModifiedBy>Doel-1612i3</cp:lastModifiedBy>
  <cp:revision>123</cp:revision>
  <dcterms:created xsi:type="dcterms:W3CDTF">2006-08-16T00:00:00Z</dcterms:created>
  <dcterms:modified xsi:type="dcterms:W3CDTF">2013-02-02T10:16:56Z</dcterms:modified>
</cp:coreProperties>
</file>